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69" r:id="rId2"/>
    <p:sldId id="270" r:id="rId3"/>
    <p:sldId id="277" r:id="rId4"/>
    <p:sldId id="357" r:id="rId5"/>
    <p:sldId id="271" r:id="rId6"/>
    <p:sldId id="385" r:id="rId7"/>
    <p:sldId id="275" r:id="rId8"/>
    <p:sldId id="278" r:id="rId9"/>
    <p:sldId id="279" r:id="rId10"/>
    <p:sldId id="368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362" r:id="rId22"/>
    <p:sldId id="291" r:id="rId23"/>
    <p:sldId id="292" r:id="rId24"/>
    <p:sldId id="293" r:id="rId25"/>
    <p:sldId id="296" r:id="rId26"/>
    <p:sldId id="297" r:id="rId27"/>
    <p:sldId id="300" r:id="rId28"/>
    <p:sldId id="301" r:id="rId29"/>
    <p:sldId id="380" r:id="rId30"/>
    <p:sldId id="381" r:id="rId31"/>
    <p:sldId id="302" r:id="rId32"/>
    <p:sldId id="303" r:id="rId33"/>
    <p:sldId id="304" r:id="rId34"/>
    <p:sldId id="305" r:id="rId35"/>
    <p:sldId id="369" r:id="rId36"/>
    <p:sldId id="376" r:id="rId37"/>
    <p:sldId id="375" r:id="rId38"/>
    <p:sldId id="323" r:id="rId39"/>
    <p:sldId id="373" r:id="rId40"/>
    <p:sldId id="374" r:id="rId41"/>
    <p:sldId id="325" r:id="rId42"/>
    <p:sldId id="326" r:id="rId43"/>
    <p:sldId id="330" r:id="rId44"/>
    <p:sldId id="333" r:id="rId45"/>
    <p:sldId id="334" r:id="rId46"/>
    <p:sldId id="352" r:id="rId47"/>
    <p:sldId id="335" r:id="rId48"/>
    <p:sldId id="336" r:id="rId49"/>
    <p:sldId id="365" r:id="rId50"/>
    <p:sldId id="338" r:id="rId51"/>
    <p:sldId id="339" r:id="rId52"/>
    <p:sldId id="340" r:id="rId53"/>
    <p:sldId id="341" r:id="rId54"/>
    <p:sldId id="343" r:id="rId55"/>
    <p:sldId id="344" r:id="rId56"/>
    <p:sldId id="345" r:id="rId57"/>
    <p:sldId id="347" r:id="rId58"/>
    <p:sldId id="348" r:id="rId59"/>
    <p:sldId id="349" r:id="rId60"/>
    <p:sldId id="350" r:id="rId61"/>
    <p:sldId id="351" r:id="rId62"/>
    <p:sldId id="359" r:id="rId63"/>
    <p:sldId id="360" r:id="rId64"/>
    <p:sldId id="358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28"/>
    <a:srgbClr val="000014"/>
    <a:srgbClr val="FF53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8" autoAdjust="0"/>
    <p:restoredTop sz="94660"/>
  </p:normalViewPr>
  <p:slideViewPr>
    <p:cSldViewPr>
      <p:cViewPr varScale="1">
        <p:scale>
          <a:sx n="105" d="100"/>
          <a:sy n="105" d="100"/>
        </p:scale>
        <p:origin x="-19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21943-0497-4FBB-B76D-42DB9F0454CC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C62DAB-9834-4EA5-9E1B-2C55494B3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57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08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46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56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216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586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9912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3143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35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56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356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6092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7347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7960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52988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30710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8613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384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55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79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46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B009-BFAA-4F01-9FF1-EB8434FF1E9A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D706-DE98-4B11-B8AD-3F875186B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936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B009-BFAA-4F01-9FF1-EB8434FF1E9A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D706-DE98-4B11-B8AD-3F875186B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63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B009-BFAA-4F01-9FF1-EB8434FF1E9A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D706-DE98-4B11-B8AD-3F875186B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29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B009-BFAA-4F01-9FF1-EB8434FF1E9A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D706-DE98-4B11-B8AD-3F875186B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54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B009-BFAA-4F01-9FF1-EB8434FF1E9A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D706-DE98-4B11-B8AD-3F875186B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94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B009-BFAA-4F01-9FF1-EB8434FF1E9A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D706-DE98-4B11-B8AD-3F875186B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21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B009-BFAA-4F01-9FF1-EB8434FF1E9A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D706-DE98-4B11-B8AD-3F875186B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637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B009-BFAA-4F01-9FF1-EB8434FF1E9A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D706-DE98-4B11-B8AD-3F875186B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27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B009-BFAA-4F01-9FF1-EB8434FF1E9A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D706-DE98-4B11-B8AD-3F875186B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333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B009-BFAA-4F01-9FF1-EB8434FF1E9A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D706-DE98-4B11-B8AD-3F875186B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50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B009-BFAA-4F01-9FF1-EB8434FF1E9A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D706-DE98-4B11-B8AD-3F875186B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85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9B009-BFAA-4F01-9FF1-EB8434FF1E9A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3D706-DE98-4B11-B8AD-3F875186B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274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6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rop_from_b-5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4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92512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48600" y="1143000"/>
            <a:ext cx="137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r>
              <a:rPr lang="en-US" b="1" dirty="0" smtClean="0"/>
              <a:t>half way</a:t>
            </a:r>
          </a:p>
          <a:p>
            <a:pPr algn="ctr"/>
            <a:r>
              <a:rPr lang="en-US" b="1" dirty="0"/>
              <a:t>t</a:t>
            </a:r>
            <a:r>
              <a:rPr lang="en-US" b="1" dirty="0" smtClean="0"/>
              <a:t>o apogee</a:t>
            </a:r>
          </a:p>
          <a:p>
            <a:pPr algn="ctr"/>
            <a:endParaRPr lang="en-US" b="1" dirty="0"/>
          </a:p>
        </p:txBody>
      </p:sp>
      <p:sp>
        <p:nvSpPr>
          <p:cNvPr id="3" name="Oval 2"/>
          <p:cNvSpPr/>
          <p:nvPr/>
        </p:nvSpPr>
        <p:spPr>
          <a:xfrm>
            <a:off x="7435912" y="1295400"/>
            <a:ext cx="1555687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California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743200" y="952500"/>
            <a:ext cx="1555687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Arizona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5257800" y="3226804"/>
            <a:ext cx="1555687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Nevada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86200" y="4953000"/>
            <a:ext cx="1828799" cy="1676400"/>
          </a:xfrm>
          <a:prstGeom prst="ellipse">
            <a:avLst/>
          </a:prstGeom>
          <a:solidFill>
            <a:srgbClr val="FFC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Las Vegas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0" y="2022612"/>
            <a:ext cx="3754582" cy="1371601"/>
          </a:xfrm>
          <a:prstGeom prst="ellipse">
            <a:avLst/>
          </a:prstGeom>
          <a:solidFill>
            <a:srgbClr val="FFC000">
              <a:alpha val="20000"/>
            </a:srgbClr>
          </a:solidFill>
          <a:scene3d>
            <a:camera prst="orthographicFront">
              <a:rot lat="19720719" lon="989076" rev="19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Lake Mead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59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5" y="1"/>
            <a:ext cx="8354108" cy="685799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596128" y="1397855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596128" y="5413248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199" y="328943"/>
            <a:ext cx="21178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1:50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225,000 </a:t>
            </a:r>
            <a:r>
              <a:rPr lang="en-US" sz="3600" b="1" dirty="0" err="1" smtClean="0">
                <a:solidFill>
                  <a:srgbClr val="FF0000"/>
                </a:solidFill>
              </a:rPr>
              <a:t>ft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0">
            <a:off x="5157216" y="1377789"/>
            <a:ext cx="1219202" cy="3169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000">
            <a:off x="5120249" y="5239512"/>
            <a:ext cx="1219202" cy="57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1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5" y="0"/>
            <a:ext cx="8354108" cy="685799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404104" y="1134701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404104" y="5349240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199" y="333479"/>
            <a:ext cx="21178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2:00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244,000 </a:t>
            </a:r>
            <a:r>
              <a:rPr lang="en-US" sz="3600" b="1" dirty="0" err="1" smtClean="0">
                <a:solidFill>
                  <a:srgbClr val="FF0000"/>
                </a:solidFill>
              </a:rPr>
              <a:t>ft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0">
            <a:off x="4946902" y="1115568"/>
            <a:ext cx="1219202" cy="316993"/>
          </a:xfrm>
          <a:prstGeom prst="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000">
            <a:off x="4946902" y="5193792"/>
            <a:ext cx="1219202" cy="57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8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5" y="0"/>
            <a:ext cx="8354108" cy="685799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266944" y="933643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266944" y="5330952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199" y="333479"/>
            <a:ext cx="21178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2:10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260,000 </a:t>
            </a:r>
            <a:r>
              <a:rPr lang="en-US" sz="3600" b="1" dirty="0" err="1" smtClean="0">
                <a:solidFill>
                  <a:srgbClr val="FF0000"/>
                </a:solidFill>
              </a:rPr>
              <a:t>ft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0">
            <a:off x="4764024" y="841248"/>
            <a:ext cx="1219202" cy="316993"/>
          </a:xfrm>
          <a:prstGeom prst="rect">
            <a:avLst/>
          </a:prstGeom>
          <a:scene3d>
            <a:camera prst="orthographicFront">
              <a:rot lat="0" lon="0" rev="600000"/>
            </a:camera>
            <a:lightRig rig="threePt" dir="t"/>
          </a:scene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000">
            <a:off x="4809742" y="5175504"/>
            <a:ext cx="1219202" cy="57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45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5" y="0"/>
            <a:ext cx="8354108" cy="685799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119732" y="758952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119732" y="5300744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199" y="333479"/>
            <a:ext cx="21178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2:20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275,000 </a:t>
            </a:r>
            <a:r>
              <a:rPr lang="en-US" sz="3600" b="1" dirty="0" err="1" smtClean="0">
                <a:solidFill>
                  <a:srgbClr val="FF0000"/>
                </a:solidFill>
              </a:rPr>
              <a:t>ft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0">
            <a:off x="4662530" y="747009"/>
            <a:ext cx="1219202" cy="316993"/>
          </a:xfrm>
          <a:prstGeom prst="rect">
            <a:avLst/>
          </a:prstGeom>
          <a:scene3d>
            <a:camera prst="orthographicFront">
              <a:rot lat="0" lon="0" rev="900000"/>
            </a:camera>
            <a:lightRig rig="threePt" dir="t"/>
          </a:scene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000">
            <a:off x="4662532" y="5138928"/>
            <a:ext cx="1219202" cy="57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8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5" y="0"/>
            <a:ext cx="8354108" cy="685799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953000" y="604328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029200" y="5248656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199" y="333479"/>
            <a:ext cx="21178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2:30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287,000 </a:t>
            </a:r>
            <a:r>
              <a:rPr lang="en-US" sz="3600" b="1" dirty="0" err="1" smtClean="0">
                <a:solidFill>
                  <a:srgbClr val="FF0000"/>
                </a:solidFill>
              </a:rPr>
              <a:t>ft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0">
            <a:off x="4517136" y="598230"/>
            <a:ext cx="1219202" cy="316993"/>
          </a:xfrm>
          <a:prstGeom prst="rect">
            <a:avLst/>
          </a:prstGeom>
          <a:scene3d>
            <a:camera prst="orthographicFront">
              <a:rot lat="0" lon="0" rev="1200000"/>
            </a:camera>
            <a:lightRig rig="threePt" dir="t"/>
          </a:scene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000">
            <a:off x="4571999" y="5120640"/>
            <a:ext cx="1219202" cy="57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0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5" y="0"/>
            <a:ext cx="8354108" cy="685799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800600" y="476754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800600" y="5212080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199" y="333479"/>
            <a:ext cx="21178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2:40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297,000 </a:t>
            </a:r>
            <a:r>
              <a:rPr lang="en-US" sz="3600" b="1" dirty="0" err="1" smtClean="0">
                <a:solidFill>
                  <a:srgbClr val="FF0000"/>
                </a:solidFill>
              </a:rPr>
              <a:t>ft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0">
            <a:off x="4334256" y="448682"/>
            <a:ext cx="1219202" cy="316993"/>
          </a:xfrm>
          <a:prstGeom prst="rect">
            <a:avLst/>
          </a:prstGeom>
          <a:scene3d>
            <a:camera prst="orthographicFront">
              <a:rot lat="0" lon="0" rev="1200000"/>
            </a:camera>
            <a:lightRig rig="threePt" dir="t"/>
          </a:scene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000">
            <a:off x="4386870" y="5077969"/>
            <a:ext cx="1219202" cy="57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5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5" y="0"/>
            <a:ext cx="8354108" cy="685799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623302" y="359903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626864" y="5181600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199" y="333479"/>
            <a:ext cx="17075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2:50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304,500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0">
            <a:off x="4169663" y="353807"/>
            <a:ext cx="1219202" cy="316993"/>
          </a:xfrm>
          <a:prstGeom prst="rect">
            <a:avLst/>
          </a:prstGeom>
          <a:scene3d>
            <a:camera prst="orthographicFront">
              <a:rot lat="0" lon="0" rev="2100000"/>
            </a:camera>
            <a:lightRig rig="threePt" dir="t"/>
          </a:scene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000">
            <a:off x="4288817" y="5047488"/>
            <a:ext cx="1219202" cy="57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2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5" y="0"/>
            <a:ext cx="8354108" cy="685799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498848" y="322553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498848" y="5149913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199" y="333479"/>
            <a:ext cx="21178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3:00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310,000 </a:t>
            </a:r>
            <a:r>
              <a:rPr lang="en-US" sz="3600" b="1" dirty="0" err="1" smtClean="0">
                <a:solidFill>
                  <a:srgbClr val="FF0000"/>
                </a:solidFill>
              </a:rPr>
              <a:t>ft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0">
            <a:off x="4041647" y="316456"/>
            <a:ext cx="1219202" cy="316993"/>
          </a:xfrm>
          <a:prstGeom prst="rect">
            <a:avLst/>
          </a:prstGeom>
          <a:scene3d>
            <a:camera prst="orthographicFront">
              <a:rot lat="0" lon="0" rev="2700000"/>
            </a:camera>
            <a:lightRig rig="threePt" dir="t"/>
          </a:scene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000">
            <a:off x="4082069" y="5015801"/>
            <a:ext cx="1219202" cy="57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0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5" y="0"/>
            <a:ext cx="8354108" cy="685799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355774" y="265176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362322" y="5115208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199" y="333479"/>
            <a:ext cx="21178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3:10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313,500 </a:t>
            </a:r>
            <a:r>
              <a:rPr lang="en-US" sz="3600" b="1" dirty="0" err="1" smtClean="0">
                <a:solidFill>
                  <a:srgbClr val="FF0000"/>
                </a:solidFill>
              </a:rPr>
              <a:t>ft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0">
            <a:off x="3933726" y="259079"/>
            <a:ext cx="1219202" cy="316993"/>
          </a:xfrm>
          <a:prstGeom prst="rect">
            <a:avLst/>
          </a:prstGeom>
          <a:scene3d>
            <a:camera prst="orthographicFront">
              <a:rot lat="0" lon="0" rev="3000000"/>
            </a:camera>
            <a:lightRig rig="threePt" dir="t"/>
          </a:scene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000">
            <a:off x="3962399" y="4981095"/>
            <a:ext cx="1219202" cy="57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1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16"/>
            <a:ext cx="7239000" cy="67997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54728" y="1367073"/>
            <a:ext cx="171307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b="1" dirty="0" smtClean="0"/>
              <a:t>0 min 0 sec</a:t>
            </a:r>
          </a:p>
          <a:p>
            <a:endParaRPr lang="en-US" b="1" dirty="0" smtClean="0"/>
          </a:p>
          <a:p>
            <a:r>
              <a:rPr lang="en-US" b="1" dirty="0"/>
              <a:t> </a:t>
            </a:r>
            <a:r>
              <a:rPr lang="en-US" b="1" dirty="0" smtClean="0"/>
              <a:t>    600 mph</a:t>
            </a:r>
          </a:p>
          <a:p>
            <a:r>
              <a:rPr lang="en-US" b="1" dirty="0" smtClean="0"/>
              <a:t>45,000 feet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1 second:</a:t>
            </a:r>
          </a:p>
          <a:p>
            <a:r>
              <a:rPr lang="en-US" b="1" dirty="0" smtClean="0"/>
              <a:t>Rocket engine</a:t>
            </a:r>
          </a:p>
          <a:p>
            <a:r>
              <a:rPr lang="en-US" b="1" dirty="0"/>
              <a:t>l</a:t>
            </a:r>
            <a:r>
              <a:rPr lang="en-US" b="1" dirty="0" smtClean="0"/>
              <a:t>ights.</a:t>
            </a:r>
          </a:p>
          <a:p>
            <a:endParaRPr lang="en-US" b="1" dirty="0" smtClean="0"/>
          </a:p>
          <a:p>
            <a:r>
              <a:rPr lang="en-US" b="1" dirty="0" smtClean="0"/>
              <a:t>3.2 seconds:</a:t>
            </a:r>
          </a:p>
          <a:p>
            <a:r>
              <a:rPr lang="en-US" b="1" dirty="0" smtClean="0"/>
              <a:t>Full thrust</a:t>
            </a:r>
            <a:endParaRPr lang="en-US" b="1" dirty="0"/>
          </a:p>
          <a:p>
            <a:endParaRPr lang="en-US" b="1" dirty="0"/>
          </a:p>
          <a:p>
            <a:r>
              <a:rPr lang="en-US" sz="2000" b="1" dirty="0" smtClean="0"/>
              <a:t>2G’s acceleration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54728" y="381000"/>
            <a:ext cx="1587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At Drop…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212212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3000">
        <p:fade/>
      </p:transition>
    </mc:Choice>
    <mc:Fallback xmlns="">
      <p:transition spd="med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5" y="0"/>
            <a:ext cx="8354108" cy="685799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206240" y="246888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203374" y="5084064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199" y="333479"/>
            <a:ext cx="21178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3:20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314,750 </a:t>
            </a:r>
            <a:r>
              <a:rPr lang="en-US" sz="3600" b="1" dirty="0" err="1" smtClean="0">
                <a:solidFill>
                  <a:srgbClr val="FF0000"/>
                </a:solidFill>
              </a:rPr>
              <a:t>ft</a:t>
            </a:r>
            <a:endParaRPr lang="en-US" sz="3600" b="1" dirty="0" smtClean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39" y="246888"/>
            <a:ext cx="1219202" cy="3169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000">
            <a:off x="3596639" y="4901184"/>
            <a:ext cx="1219202" cy="5730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199" y="1533808"/>
            <a:ext cx="1801391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Apogee</a:t>
            </a:r>
            <a:endParaRPr lang="en-US" sz="4000" b="1" dirty="0">
              <a:ln w="15875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7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1604" y="1600200"/>
            <a:ext cx="85502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… at </a:t>
            </a:r>
            <a:r>
              <a:rPr lang="en-US" sz="2400" b="1" dirty="0"/>
              <a:t>my highest altitude I could turn my head through a 180º arc and wow! - the earth is really round.</a:t>
            </a:r>
          </a:p>
          <a:p>
            <a:r>
              <a:rPr lang="en-US" sz="2400" dirty="0"/>
              <a:t> 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…</a:t>
            </a:r>
            <a:r>
              <a:rPr lang="en-US" sz="2400" dirty="0"/>
              <a:t> </a:t>
            </a:r>
            <a:r>
              <a:rPr lang="en-US" sz="2400" b="1" dirty="0"/>
              <a:t>  </a:t>
            </a:r>
            <a:r>
              <a:rPr lang="en-US" sz="2400" b="1" dirty="0" smtClean="0"/>
              <a:t>there </a:t>
            </a:r>
            <a:r>
              <a:rPr lang="en-US" sz="2400" b="1" dirty="0"/>
              <a:t>was that dramatic view of earth's </a:t>
            </a:r>
            <a:r>
              <a:rPr lang="en-US" sz="2400" b="1" dirty="0" err="1"/>
              <a:t>curvation</a:t>
            </a:r>
            <a:r>
              <a:rPr lang="en-US" sz="2400" b="1" dirty="0"/>
              <a:t>, but there was a band of light around the earth before fading into the darkness of space.  The band of light was, of course, the diffusion of sun light through our atmosphere.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36964" y="421555"/>
            <a:ext cx="4676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Pilot Robert M. White wrote…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420402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2000">
        <p:fade/>
      </p:transition>
    </mc:Choice>
    <mc:Fallback xmlns="">
      <p:transition spd="med" advClick="0" advTm="2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56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4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554" y="0"/>
            <a:ext cx="98871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0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000">
        <p:fade/>
      </p:transition>
    </mc:Choice>
    <mc:Fallback xmlns="">
      <p:transition spd="med" advTm="1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1" y="0"/>
            <a:ext cx="98689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7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000">
        <p:fade/>
      </p:transition>
    </mc:Choice>
    <mc:Fallback xmlns="">
      <p:transition spd="med" advTm="1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5" y="0"/>
            <a:ext cx="8354108" cy="685799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770632" y="4773168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199" y="333479"/>
            <a:ext cx="22156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4:40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245,600 </a:t>
            </a:r>
            <a:r>
              <a:rPr lang="en-US" sz="3600" b="1" dirty="0" err="1" smtClean="0">
                <a:solidFill>
                  <a:srgbClr val="FF0000"/>
                </a:solidFill>
              </a:rPr>
              <a:t>ft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r>
              <a:rPr lang="en-US" sz="3600" b="1" dirty="0" smtClean="0">
                <a:solidFill>
                  <a:srgbClr val="FF0000"/>
                </a:solidFill>
              </a:rPr>
              <a:t>3,335 mph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620570" y="425513"/>
            <a:ext cx="3612333" cy="3639493"/>
          </a:xfrm>
          <a:custGeom>
            <a:avLst/>
            <a:gdLst>
              <a:gd name="connsiteX0" fmla="*/ 3612333 w 3612333"/>
              <a:gd name="connsiteY0" fmla="*/ 497940 h 3639493"/>
              <a:gd name="connsiteX1" fmla="*/ 3485584 w 3612333"/>
              <a:gd name="connsiteY1" fmla="*/ 353085 h 3639493"/>
              <a:gd name="connsiteX2" fmla="*/ 3349782 w 3612333"/>
              <a:gd name="connsiteY2" fmla="*/ 235390 h 3639493"/>
              <a:gd name="connsiteX3" fmla="*/ 3186820 w 3612333"/>
              <a:gd name="connsiteY3" fmla="*/ 153909 h 3639493"/>
              <a:gd name="connsiteX4" fmla="*/ 3032911 w 3612333"/>
              <a:gd name="connsiteY4" fmla="*/ 72428 h 3639493"/>
              <a:gd name="connsiteX5" fmla="*/ 2869949 w 3612333"/>
              <a:gd name="connsiteY5" fmla="*/ 27160 h 3639493"/>
              <a:gd name="connsiteX6" fmla="*/ 2716040 w 3612333"/>
              <a:gd name="connsiteY6" fmla="*/ 0 h 3639493"/>
              <a:gd name="connsiteX7" fmla="*/ 2553078 w 3612333"/>
              <a:gd name="connsiteY7" fmla="*/ 18107 h 3639493"/>
              <a:gd name="connsiteX8" fmla="*/ 2362955 w 3612333"/>
              <a:gd name="connsiteY8" fmla="*/ 72428 h 3639493"/>
              <a:gd name="connsiteX9" fmla="*/ 2091351 w 3612333"/>
              <a:gd name="connsiteY9" fmla="*/ 208230 h 3639493"/>
              <a:gd name="connsiteX10" fmla="*/ 1964602 w 3612333"/>
              <a:gd name="connsiteY10" fmla="*/ 325925 h 3639493"/>
              <a:gd name="connsiteX11" fmla="*/ 1919335 w 3612333"/>
              <a:gd name="connsiteY11" fmla="*/ 353085 h 3639493"/>
              <a:gd name="connsiteX12" fmla="*/ 1774480 w 3612333"/>
              <a:gd name="connsiteY12" fmla="*/ 479834 h 3639493"/>
              <a:gd name="connsiteX13" fmla="*/ 1683945 w 3612333"/>
              <a:gd name="connsiteY13" fmla="*/ 588475 h 3639493"/>
              <a:gd name="connsiteX14" fmla="*/ 1530036 w 3612333"/>
              <a:gd name="connsiteY14" fmla="*/ 778598 h 3639493"/>
              <a:gd name="connsiteX15" fmla="*/ 1457608 w 3612333"/>
              <a:gd name="connsiteY15" fmla="*/ 914400 h 3639493"/>
              <a:gd name="connsiteX16" fmla="*/ 1267485 w 3612333"/>
              <a:gd name="connsiteY16" fmla="*/ 1176950 h 3639493"/>
              <a:gd name="connsiteX17" fmla="*/ 1158844 w 3612333"/>
              <a:gd name="connsiteY17" fmla="*/ 1339913 h 3639493"/>
              <a:gd name="connsiteX18" fmla="*/ 1013988 w 3612333"/>
              <a:gd name="connsiteY18" fmla="*/ 1593410 h 3639493"/>
              <a:gd name="connsiteX19" fmla="*/ 923454 w 3612333"/>
              <a:gd name="connsiteY19" fmla="*/ 1801639 h 3639493"/>
              <a:gd name="connsiteX20" fmla="*/ 832919 w 3612333"/>
              <a:gd name="connsiteY20" fmla="*/ 1955548 h 3639493"/>
              <a:gd name="connsiteX21" fmla="*/ 724278 w 3612333"/>
              <a:gd name="connsiteY21" fmla="*/ 2190938 h 3639493"/>
              <a:gd name="connsiteX22" fmla="*/ 606582 w 3612333"/>
              <a:gd name="connsiteY22" fmla="*/ 2453489 h 3639493"/>
              <a:gd name="connsiteX23" fmla="*/ 461727 w 3612333"/>
              <a:gd name="connsiteY23" fmla="*/ 2734146 h 3639493"/>
              <a:gd name="connsiteX24" fmla="*/ 344032 w 3612333"/>
              <a:gd name="connsiteY24" fmla="*/ 2987643 h 3639493"/>
              <a:gd name="connsiteX25" fmla="*/ 253497 w 3612333"/>
              <a:gd name="connsiteY25" fmla="*/ 3087232 h 3639493"/>
              <a:gd name="connsiteX26" fmla="*/ 153909 w 3612333"/>
              <a:gd name="connsiteY26" fmla="*/ 3159659 h 3639493"/>
              <a:gd name="connsiteX27" fmla="*/ 99588 w 3612333"/>
              <a:gd name="connsiteY27" fmla="*/ 3186820 h 3639493"/>
              <a:gd name="connsiteX28" fmla="*/ 9054 w 3612333"/>
              <a:gd name="connsiteY28" fmla="*/ 3232087 h 3639493"/>
              <a:gd name="connsiteX29" fmla="*/ 0 w 3612333"/>
              <a:gd name="connsiteY29" fmla="*/ 3521798 h 3639493"/>
              <a:gd name="connsiteX30" fmla="*/ 117695 w 3612333"/>
              <a:gd name="connsiteY30" fmla="*/ 3639493 h 3639493"/>
              <a:gd name="connsiteX31" fmla="*/ 199177 w 3612333"/>
              <a:gd name="connsiteY31" fmla="*/ 3594226 h 3639493"/>
              <a:gd name="connsiteX32" fmla="*/ 362139 w 3612333"/>
              <a:gd name="connsiteY32" fmla="*/ 3494637 h 3639493"/>
              <a:gd name="connsiteX33" fmla="*/ 425513 w 3612333"/>
              <a:gd name="connsiteY33" fmla="*/ 3349782 h 3639493"/>
              <a:gd name="connsiteX34" fmla="*/ 488887 w 3612333"/>
              <a:gd name="connsiteY34" fmla="*/ 3223034 h 3639493"/>
              <a:gd name="connsiteX35" fmla="*/ 606582 w 3612333"/>
              <a:gd name="connsiteY35" fmla="*/ 3159659 h 3639493"/>
              <a:gd name="connsiteX36" fmla="*/ 805759 w 3612333"/>
              <a:gd name="connsiteY36" fmla="*/ 3105338 h 3639493"/>
              <a:gd name="connsiteX37" fmla="*/ 977775 w 3612333"/>
              <a:gd name="connsiteY37" fmla="*/ 3051018 h 3639493"/>
              <a:gd name="connsiteX38" fmla="*/ 1186004 w 3612333"/>
              <a:gd name="connsiteY38" fmla="*/ 2761307 h 3639493"/>
              <a:gd name="connsiteX39" fmla="*/ 1457608 w 3612333"/>
              <a:gd name="connsiteY39" fmla="*/ 2218099 h 3639493"/>
              <a:gd name="connsiteX40" fmla="*/ 1747319 w 3612333"/>
              <a:gd name="connsiteY40" fmla="*/ 1683944 h 3639493"/>
              <a:gd name="connsiteX41" fmla="*/ 1964602 w 3612333"/>
              <a:gd name="connsiteY41" fmla="*/ 1294645 h 3639493"/>
              <a:gd name="connsiteX42" fmla="*/ 2172832 w 3612333"/>
              <a:gd name="connsiteY42" fmla="*/ 1013988 h 3639493"/>
              <a:gd name="connsiteX43" fmla="*/ 2408222 w 3612333"/>
              <a:gd name="connsiteY43" fmla="*/ 724277 h 3639493"/>
              <a:gd name="connsiteX44" fmla="*/ 2616452 w 3612333"/>
              <a:gd name="connsiteY44" fmla="*/ 497940 h 3639493"/>
              <a:gd name="connsiteX45" fmla="*/ 2788468 w 3612333"/>
              <a:gd name="connsiteY45" fmla="*/ 389299 h 3639493"/>
              <a:gd name="connsiteX46" fmla="*/ 2960483 w 3612333"/>
              <a:gd name="connsiteY46" fmla="*/ 325925 h 3639493"/>
              <a:gd name="connsiteX47" fmla="*/ 3159660 w 3612333"/>
              <a:gd name="connsiteY47" fmla="*/ 316871 h 3639493"/>
              <a:gd name="connsiteX48" fmla="*/ 3395050 w 3612333"/>
              <a:gd name="connsiteY48" fmla="*/ 380245 h 3639493"/>
              <a:gd name="connsiteX49" fmla="*/ 3539905 w 3612333"/>
              <a:gd name="connsiteY49" fmla="*/ 452673 h 3639493"/>
              <a:gd name="connsiteX50" fmla="*/ 3612333 w 3612333"/>
              <a:gd name="connsiteY50" fmla="*/ 497940 h 363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612333" h="3639493">
                <a:moveTo>
                  <a:pt x="3612333" y="497940"/>
                </a:moveTo>
                <a:lnTo>
                  <a:pt x="3485584" y="353085"/>
                </a:lnTo>
                <a:lnTo>
                  <a:pt x="3349782" y="235390"/>
                </a:lnTo>
                <a:lnTo>
                  <a:pt x="3186820" y="153909"/>
                </a:lnTo>
                <a:lnTo>
                  <a:pt x="3032911" y="72428"/>
                </a:lnTo>
                <a:lnTo>
                  <a:pt x="2869949" y="27160"/>
                </a:lnTo>
                <a:lnTo>
                  <a:pt x="2716040" y="0"/>
                </a:lnTo>
                <a:lnTo>
                  <a:pt x="2553078" y="18107"/>
                </a:lnTo>
                <a:lnTo>
                  <a:pt x="2362955" y="72428"/>
                </a:lnTo>
                <a:lnTo>
                  <a:pt x="2091351" y="208230"/>
                </a:lnTo>
                <a:lnTo>
                  <a:pt x="1964602" y="325925"/>
                </a:lnTo>
                <a:lnTo>
                  <a:pt x="1919335" y="353085"/>
                </a:lnTo>
                <a:lnTo>
                  <a:pt x="1774480" y="479834"/>
                </a:lnTo>
                <a:lnTo>
                  <a:pt x="1683945" y="588475"/>
                </a:lnTo>
                <a:lnTo>
                  <a:pt x="1530036" y="778598"/>
                </a:lnTo>
                <a:lnTo>
                  <a:pt x="1457608" y="914400"/>
                </a:lnTo>
                <a:lnTo>
                  <a:pt x="1267485" y="1176950"/>
                </a:lnTo>
                <a:lnTo>
                  <a:pt x="1158844" y="1339913"/>
                </a:lnTo>
                <a:lnTo>
                  <a:pt x="1013988" y="1593410"/>
                </a:lnTo>
                <a:lnTo>
                  <a:pt x="923454" y="1801639"/>
                </a:lnTo>
                <a:lnTo>
                  <a:pt x="832919" y="1955548"/>
                </a:lnTo>
                <a:lnTo>
                  <a:pt x="724278" y="2190938"/>
                </a:lnTo>
                <a:lnTo>
                  <a:pt x="606582" y="2453489"/>
                </a:lnTo>
                <a:lnTo>
                  <a:pt x="461727" y="2734146"/>
                </a:lnTo>
                <a:lnTo>
                  <a:pt x="344032" y="2987643"/>
                </a:lnTo>
                <a:lnTo>
                  <a:pt x="253497" y="3087232"/>
                </a:lnTo>
                <a:lnTo>
                  <a:pt x="153909" y="3159659"/>
                </a:lnTo>
                <a:lnTo>
                  <a:pt x="99588" y="3186820"/>
                </a:lnTo>
                <a:lnTo>
                  <a:pt x="9054" y="3232087"/>
                </a:lnTo>
                <a:lnTo>
                  <a:pt x="0" y="3521798"/>
                </a:lnTo>
                <a:lnTo>
                  <a:pt x="117695" y="3639493"/>
                </a:lnTo>
                <a:lnTo>
                  <a:pt x="199177" y="3594226"/>
                </a:lnTo>
                <a:lnTo>
                  <a:pt x="362139" y="3494637"/>
                </a:lnTo>
                <a:lnTo>
                  <a:pt x="425513" y="3349782"/>
                </a:lnTo>
                <a:lnTo>
                  <a:pt x="488887" y="3223034"/>
                </a:lnTo>
                <a:lnTo>
                  <a:pt x="606582" y="3159659"/>
                </a:lnTo>
                <a:lnTo>
                  <a:pt x="805759" y="3105338"/>
                </a:lnTo>
                <a:lnTo>
                  <a:pt x="977775" y="3051018"/>
                </a:lnTo>
                <a:lnTo>
                  <a:pt x="1186004" y="2761307"/>
                </a:lnTo>
                <a:lnTo>
                  <a:pt x="1457608" y="2218099"/>
                </a:lnTo>
                <a:lnTo>
                  <a:pt x="1747319" y="1683944"/>
                </a:lnTo>
                <a:lnTo>
                  <a:pt x="1964602" y="1294645"/>
                </a:lnTo>
                <a:lnTo>
                  <a:pt x="2172832" y="1013988"/>
                </a:lnTo>
                <a:lnTo>
                  <a:pt x="2408222" y="724277"/>
                </a:lnTo>
                <a:lnTo>
                  <a:pt x="2616452" y="497940"/>
                </a:lnTo>
                <a:lnTo>
                  <a:pt x="2788468" y="389299"/>
                </a:lnTo>
                <a:lnTo>
                  <a:pt x="2960483" y="325925"/>
                </a:lnTo>
                <a:lnTo>
                  <a:pt x="3159660" y="316871"/>
                </a:lnTo>
                <a:lnTo>
                  <a:pt x="3395050" y="380245"/>
                </a:lnTo>
                <a:lnTo>
                  <a:pt x="3539905" y="452673"/>
                </a:lnTo>
                <a:lnTo>
                  <a:pt x="3612333" y="49794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000">
            <a:off x="2388033" y="4639055"/>
            <a:ext cx="1219202" cy="57302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770632" y="1289540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560000">
            <a:off x="2352349" y="1272598"/>
            <a:ext cx="1219202" cy="3169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62600" y="98079"/>
            <a:ext cx="3495893" cy="92333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Higher energy than planned</a:t>
            </a:r>
          </a:p>
          <a:p>
            <a:r>
              <a:rPr lang="en-US" b="1" i="1" dirty="0"/>
              <a:t>w</a:t>
            </a:r>
            <a:r>
              <a:rPr lang="en-US" b="1" i="1" dirty="0" smtClean="0"/>
              <a:t>ill produce VERY high, VERY fast</a:t>
            </a:r>
          </a:p>
          <a:p>
            <a:r>
              <a:rPr lang="en-US" b="1" i="1" dirty="0"/>
              <a:t>a</a:t>
            </a:r>
            <a:r>
              <a:rPr lang="en-US" b="1" i="1" dirty="0" smtClean="0"/>
              <a:t>rrival overshooting Edwards</a:t>
            </a:r>
          </a:p>
        </p:txBody>
      </p:sp>
    </p:spTree>
    <p:extLst>
      <p:ext uri="{BB962C8B-B14F-4D97-AF65-F5344CB8AC3E}">
        <p14:creationId xmlns:p14="http://schemas.microsoft.com/office/powerpoint/2010/main" val="327022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5" y="0"/>
            <a:ext cx="8354108" cy="6857999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1620570" y="425513"/>
            <a:ext cx="3612333" cy="3639493"/>
          </a:xfrm>
          <a:custGeom>
            <a:avLst/>
            <a:gdLst>
              <a:gd name="connsiteX0" fmla="*/ 3612333 w 3612333"/>
              <a:gd name="connsiteY0" fmla="*/ 497940 h 3639493"/>
              <a:gd name="connsiteX1" fmla="*/ 3485584 w 3612333"/>
              <a:gd name="connsiteY1" fmla="*/ 353085 h 3639493"/>
              <a:gd name="connsiteX2" fmla="*/ 3349782 w 3612333"/>
              <a:gd name="connsiteY2" fmla="*/ 235390 h 3639493"/>
              <a:gd name="connsiteX3" fmla="*/ 3186820 w 3612333"/>
              <a:gd name="connsiteY3" fmla="*/ 153909 h 3639493"/>
              <a:gd name="connsiteX4" fmla="*/ 3032911 w 3612333"/>
              <a:gd name="connsiteY4" fmla="*/ 72428 h 3639493"/>
              <a:gd name="connsiteX5" fmla="*/ 2869949 w 3612333"/>
              <a:gd name="connsiteY5" fmla="*/ 27160 h 3639493"/>
              <a:gd name="connsiteX6" fmla="*/ 2716040 w 3612333"/>
              <a:gd name="connsiteY6" fmla="*/ 0 h 3639493"/>
              <a:gd name="connsiteX7" fmla="*/ 2553078 w 3612333"/>
              <a:gd name="connsiteY7" fmla="*/ 18107 h 3639493"/>
              <a:gd name="connsiteX8" fmla="*/ 2362955 w 3612333"/>
              <a:gd name="connsiteY8" fmla="*/ 72428 h 3639493"/>
              <a:gd name="connsiteX9" fmla="*/ 2091351 w 3612333"/>
              <a:gd name="connsiteY9" fmla="*/ 208230 h 3639493"/>
              <a:gd name="connsiteX10" fmla="*/ 1964602 w 3612333"/>
              <a:gd name="connsiteY10" fmla="*/ 325925 h 3639493"/>
              <a:gd name="connsiteX11" fmla="*/ 1919335 w 3612333"/>
              <a:gd name="connsiteY11" fmla="*/ 353085 h 3639493"/>
              <a:gd name="connsiteX12" fmla="*/ 1774480 w 3612333"/>
              <a:gd name="connsiteY12" fmla="*/ 479834 h 3639493"/>
              <a:gd name="connsiteX13" fmla="*/ 1683945 w 3612333"/>
              <a:gd name="connsiteY13" fmla="*/ 588475 h 3639493"/>
              <a:gd name="connsiteX14" fmla="*/ 1530036 w 3612333"/>
              <a:gd name="connsiteY14" fmla="*/ 778598 h 3639493"/>
              <a:gd name="connsiteX15" fmla="*/ 1457608 w 3612333"/>
              <a:gd name="connsiteY15" fmla="*/ 914400 h 3639493"/>
              <a:gd name="connsiteX16" fmla="*/ 1267485 w 3612333"/>
              <a:gd name="connsiteY16" fmla="*/ 1176950 h 3639493"/>
              <a:gd name="connsiteX17" fmla="*/ 1158844 w 3612333"/>
              <a:gd name="connsiteY17" fmla="*/ 1339913 h 3639493"/>
              <a:gd name="connsiteX18" fmla="*/ 1013988 w 3612333"/>
              <a:gd name="connsiteY18" fmla="*/ 1593410 h 3639493"/>
              <a:gd name="connsiteX19" fmla="*/ 923454 w 3612333"/>
              <a:gd name="connsiteY19" fmla="*/ 1801639 h 3639493"/>
              <a:gd name="connsiteX20" fmla="*/ 832919 w 3612333"/>
              <a:gd name="connsiteY20" fmla="*/ 1955548 h 3639493"/>
              <a:gd name="connsiteX21" fmla="*/ 724278 w 3612333"/>
              <a:gd name="connsiteY21" fmla="*/ 2190938 h 3639493"/>
              <a:gd name="connsiteX22" fmla="*/ 606582 w 3612333"/>
              <a:gd name="connsiteY22" fmla="*/ 2453489 h 3639493"/>
              <a:gd name="connsiteX23" fmla="*/ 461727 w 3612333"/>
              <a:gd name="connsiteY23" fmla="*/ 2734146 h 3639493"/>
              <a:gd name="connsiteX24" fmla="*/ 344032 w 3612333"/>
              <a:gd name="connsiteY24" fmla="*/ 2987643 h 3639493"/>
              <a:gd name="connsiteX25" fmla="*/ 253497 w 3612333"/>
              <a:gd name="connsiteY25" fmla="*/ 3087232 h 3639493"/>
              <a:gd name="connsiteX26" fmla="*/ 153909 w 3612333"/>
              <a:gd name="connsiteY26" fmla="*/ 3159659 h 3639493"/>
              <a:gd name="connsiteX27" fmla="*/ 99588 w 3612333"/>
              <a:gd name="connsiteY27" fmla="*/ 3186820 h 3639493"/>
              <a:gd name="connsiteX28" fmla="*/ 9054 w 3612333"/>
              <a:gd name="connsiteY28" fmla="*/ 3232087 h 3639493"/>
              <a:gd name="connsiteX29" fmla="*/ 0 w 3612333"/>
              <a:gd name="connsiteY29" fmla="*/ 3521798 h 3639493"/>
              <a:gd name="connsiteX30" fmla="*/ 117695 w 3612333"/>
              <a:gd name="connsiteY30" fmla="*/ 3639493 h 3639493"/>
              <a:gd name="connsiteX31" fmla="*/ 199177 w 3612333"/>
              <a:gd name="connsiteY31" fmla="*/ 3594226 h 3639493"/>
              <a:gd name="connsiteX32" fmla="*/ 362139 w 3612333"/>
              <a:gd name="connsiteY32" fmla="*/ 3494637 h 3639493"/>
              <a:gd name="connsiteX33" fmla="*/ 425513 w 3612333"/>
              <a:gd name="connsiteY33" fmla="*/ 3349782 h 3639493"/>
              <a:gd name="connsiteX34" fmla="*/ 488887 w 3612333"/>
              <a:gd name="connsiteY34" fmla="*/ 3223034 h 3639493"/>
              <a:gd name="connsiteX35" fmla="*/ 606582 w 3612333"/>
              <a:gd name="connsiteY35" fmla="*/ 3159659 h 3639493"/>
              <a:gd name="connsiteX36" fmla="*/ 805759 w 3612333"/>
              <a:gd name="connsiteY36" fmla="*/ 3105338 h 3639493"/>
              <a:gd name="connsiteX37" fmla="*/ 977775 w 3612333"/>
              <a:gd name="connsiteY37" fmla="*/ 3051018 h 3639493"/>
              <a:gd name="connsiteX38" fmla="*/ 1186004 w 3612333"/>
              <a:gd name="connsiteY38" fmla="*/ 2761307 h 3639493"/>
              <a:gd name="connsiteX39" fmla="*/ 1457608 w 3612333"/>
              <a:gd name="connsiteY39" fmla="*/ 2218099 h 3639493"/>
              <a:gd name="connsiteX40" fmla="*/ 1747319 w 3612333"/>
              <a:gd name="connsiteY40" fmla="*/ 1683944 h 3639493"/>
              <a:gd name="connsiteX41" fmla="*/ 1964602 w 3612333"/>
              <a:gd name="connsiteY41" fmla="*/ 1294645 h 3639493"/>
              <a:gd name="connsiteX42" fmla="*/ 2172832 w 3612333"/>
              <a:gd name="connsiteY42" fmla="*/ 1013988 h 3639493"/>
              <a:gd name="connsiteX43" fmla="*/ 2408222 w 3612333"/>
              <a:gd name="connsiteY43" fmla="*/ 724277 h 3639493"/>
              <a:gd name="connsiteX44" fmla="*/ 2616452 w 3612333"/>
              <a:gd name="connsiteY44" fmla="*/ 497940 h 3639493"/>
              <a:gd name="connsiteX45" fmla="*/ 2788468 w 3612333"/>
              <a:gd name="connsiteY45" fmla="*/ 389299 h 3639493"/>
              <a:gd name="connsiteX46" fmla="*/ 2960483 w 3612333"/>
              <a:gd name="connsiteY46" fmla="*/ 325925 h 3639493"/>
              <a:gd name="connsiteX47" fmla="*/ 3159660 w 3612333"/>
              <a:gd name="connsiteY47" fmla="*/ 316871 h 3639493"/>
              <a:gd name="connsiteX48" fmla="*/ 3395050 w 3612333"/>
              <a:gd name="connsiteY48" fmla="*/ 380245 h 3639493"/>
              <a:gd name="connsiteX49" fmla="*/ 3539905 w 3612333"/>
              <a:gd name="connsiteY49" fmla="*/ 452673 h 3639493"/>
              <a:gd name="connsiteX50" fmla="*/ 3612333 w 3612333"/>
              <a:gd name="connsiteY50" fmla="*/ 497940 h 363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612333" h="3639493">
                <a:moveTo>
                  <a:pt x="3612333" y="497940"/>
                </a:moveTo>
                <a:lnTo>
                  <a:pt x="3485584" y="353085"/>
                </a:lnTo>
                <a:lnTo>
                  <a:pt x="3349782" y="235390"/>
                </a:lnTo>
                <a:lnTo>
                  <a:pt x="3186820" y="153909"/>
                </a:lnTo>
                <a:lnTo>
                  <a:pt x="3032911" y="72428"/>
                </a:lnTo>
                <a:lnTo>
                  <a:pt x="2869949" y="27160"/>
                </a:lnTo>
                <a:lnTo>
                  <a:pt x="2716040" y="0"/>
                </a:lnTo>
                <a:lnTo>
                  <a:pt x="2553078" y="18107"/>
                </a:lnTo>
                <a:lnTo>
                  <a:pt x="2362955" y="72428"/>
                </a:lnTo>
                <a:lnTo>
                  <a:pt x="2091351" y="208230"/>
                </a:lnTo>
                <a:lnTo>
                  <a:pt x="1964602" y="325925"/>
                </a:lnTo>
                <a:lnTo>
                  <a:pt x="1919335" y="353085"/>
                </a:lnTo>
                <a:lnTo>
                  <a:pt x="1774480" y="479834"/>
                </a:lnTo>
                <a:lnTo>
                  <a:pt x="1683945" y="588475"/>
                </a:lnTo>
                <a:lnTo>
                  <a:pt x="1530036" y="778598"/>
                </a:lnTo>
                <a:lnTo>
                  <a:pt x="1457608" y="914400"/>
                </a:lnTo>
                <a:lnTo>
                  <a:pt x="1267485" y="1176950"/>
                </a:lnTo>
                <a:lnTo>
                  <a:pt x="1158844" y="1339913"/>
                </a:lnTo>
                <a:lnTo>
                  <a:pt x="1013988" y="1593410"/>
                </a:lnTo>
                <a:lnTo>
                  <a:pt x="923454" y="1801639"/>
                </a:lnTo>
                <a:lnTo>
                  <a:pt x="832919" y="1955548"/>
                </a:lnTo>
                <a:lnTo>
                  <a:pt x="724278" y="2190938"/>
                </a:lnTo>
                <a:lnTo>
                  <a:pt x="606582" y="2453489"/>
                </a:lnTo>
                <a:lnTo>
                  <a:pt x="461727" y="2734146"/>
                </a:lnTo>
                <a:lnTo>
                  <a:pt x="344032" y="2987643"/>
                </a:lnTo>
                <a:lnTo>
                  <a:pt x="253497" y="3087232"/>
                </a:lnTo>
                <a:lnTo>
                  <a:pt x="153909" y="3159659"/>
                </a:lnTo>
                <a:lnTo>
                  <a:pt x="99588" y="3186820"/>
                </a:lnTo>
                <a:lnTo>
                  <a:pt x="9054" y="3232087"/>
                </a:lnTo>
                <a:lnTo>
                  <a:pt x="0" y="3521798"/>
                </a:lnTo>
                <a:lnTo>
                  <a:pt x="117695" y="3639493"/>
                </a:lnTo>
                <a:lnTo>
                  <a:pt x="199177" y="3594226"/>
                </a:lnTo>
                <a:lnTo>
                  <a:pt x="362139" y="3494637"/>
                </a:lnTo>
                <a:lnTo>
                  <a:pt x="425513" y="3349782"/>
                </a:lnTo>
                <a:lnTo>
                  <a:pt x="488887" y="3223034"/>
                </a:lnTo>
                <a:lnTo>
                  <a:pt x="606582" y="3159659"/>
                </a:lnTo>
                <a:lnTo>
                  <a:pt x="805759" y="3105338"/>
                </a:lnTo>
                <a:lnTo>
                  <a:pt x="977775" y="3051018"/>
                </a:lnTo>
                <a:lnTo>
                  <a:pt x="1186004" y="2761307"/>
                </a:lnTo>
                <a:lnTo>
                  <a:pt x="1457608" y="2218099"/>
                </a:lnTo>
                <a:lnTo>
                  <a:pt x="1747319" y="1683944"/>
                </a:lnTo>
                <a:lnTo>
                  <a:pt x="1964602" y="1294645"/>
                </a:lnTo>
                <a:lnTo>
                  <a:pt x="2172832" y="1013988"/>
                </a:lnTo>
                <a:lnTo>
                  <a:pt x="2408222" y="724277"/>
                </a:lnTo>
                <a:lnTo>
                  <a:pt x="2616452" y="497940"/>
                </a:lnTo>
                <a:lnTo>
                  <a:pt x="2788468" y="389299"/>
                </a:lnTo>
                <a:lnTo>
                  <a:pt x="2960483" y="325925"/>
                </a:lnTo>
                <a:lnTo>
                  <a:pt x="3159660" y="316871"/>
                </a:lnTo>
                <a:lnTo>
                  <a:pt x="3395050" y="380245"/>
                </a:lnTo>
                <a:lnTo>
                  <a:pt x="3539905" y="452673"/>
                </a:lnTo>
                <a:lnTo>
                  <a:pt x="3612333" y="49794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2708464" y="1394427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706624" y="4754880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199" y="333479"/>
            <a:ext cx="22156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4:50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227,000 </a:t>
            </a:r>
            <a:r>
              <a:rPr lang="en-US" sz="3600" b="1" dirty="0" err="1" smtClean="0">
                <a:solidFill>
                  <a:srgbClr val="FF0000"/>
                </a:solidFill>
              </a:rPr>
              <a:t>ft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r>
              <a:rPr lang="en-US" sz="3600" b="1" dirty="0" smtClean="0">
                <a:solidFill>
                  <a:srgbClr val="FF0000"/>
                </a:solidFill>
              </a:rPr>
              <a:t>3,450 mph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2600" y="98079"/>
            <a:ext cx="3495893" cy="92333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Higher energy than planned</a:t>
            </a:r>
          </a:p>
          <a:p>
            <a:r>
              <a:rPr lang="en-US" b="1" i="1" dirty="0"/>
              <a:t>w</a:t>
            </a:r>
            <a:r>
              <a:rPr lang="en-US" b="1" i="1" dirty="0" smtClean="0"/>
              <a:t>ill produce VERY high, VERY fast</a:t>
            </a:r>
          </a:p>
          <a:p>
            <a:r>
              <a:rPr lang="en-US" b="1" i="1" dirty="0"/>
              <a:t>a</a:t>
            </a:r>
            <a:r>
              <a:rPr lang="en-US" b="1" i="1" dirty="0" smtClean="0"/>
              <a:t>rrival overshooting Edwards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560000">
            <a:off x="2266130" y="1388329"/>
            <a:ext cx="1219202" cy="3169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000">
            <a:off x="2308932" y="4620767"/>
            <a:ext cx="1219202" cy="57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1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5" y="0"/>
            <a:ext cx="8354108" cy="685799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532888" y="1655759"/>
            <a:ext cx="304800" cy="301752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532888" y="4709160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199" y="333479"/>
            <a:ext cx="22156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5:00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206,500 </a:t>
            </a:r>
            <a:r>
              <a:rPr lang="en-US" sz="3600" b="1" dirty="0" err="1" smtClean="0">
                <a:solidFill>
                  <a:srgbClr val="FF0000"/>
                </a:solidFill>
              </a:rPr>
              <a:t>ft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r>
              <a:rPr lang="en-US" sz="3600" b="1" dirty="0" smtClean="0">
                <a:solidFill>
                  <a:srgbClr val="FF0000"/>
                </a:solidFill>
              </a:rPr>
              <a:t>3,575 mph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560000">
            <a:off x="2075687" y="1648139"/>
            <a:ext cx="1219202" cy="3169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000">
            <a:off x="2111370" y="4575048"/>
            <a:ext cx="1219202" cy="57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5" y="0"/>
            <a:ext cx="8354108" cy="685799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410968" y="1936929"/>
            <a:ext cx="304800" cy="301752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414016" y="4709160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199" y="333479"/>
            <a:ext cx="22156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5:10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183,500 </a:t>
            </a:r>
            <a:r>
              <a:rPr lang="en-US" sz="3600" b="1" dirty="0" err="1" smtClean="0">
                <a:solidFill>
                  <a:srgbClr val="FF0000"/>
                </a:solidFill>
              </a:rPr>
              <a:t>ft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r>
              <a:rPr lang="en-US" sz="3600" b="1" dirty="0" smtClean="0">
                <a:solidFill>
                  <a:srgbClr val="FF0000"/>
                </a:solidFill>
              </a:rPr>
              <a:t>3,705 mph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860000">
            <a:off x="1956815" y="1929384"/>
            <a:ext cx="1219202" cy="3169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0000">
            <a:off x="2008502" y="4562856"/>
            <a:ext cx="1219202" cy="57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9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1168"/>
            <a:ext cx="9144000" cy="7315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0"/>
            <a:ext cx="491865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chemeClr val="bg1"/>
                </a:solidFill>
              </a:rPr>
              <a:t>Starting soon:  Reentry</a:t>
            </a:r>
            <a:endParaRPr lang="en-US" sz="2800" b="1" i="1" dirty="0">
              <a:solidFill>
                <a:schemeClr val="bg1"/>
              </a:solidFill>
            </a:endParaRPr>
          </a:p>
          <a:p>
            <a:endParaRPr lang="en-US" sz="2800" b="1" i="1" dirty="0">
              <a:solidFill>
                <a:schemeClr val="bg1"/>
              </a:solidFill>
            </a:endParaRPr>
          </a:p>
          <a:p>
            <a:r>
              <a:rPr lang="en-US" sz="2800" b="1" i="1" dirty="0" smtClean="0">
                <a:solidFill>
                  <a:schemeClr val="bg1"/>
                </a:solidFill>
              </a:rPr>
              <a:t>Pressure quickly rises </a:t>
            </a:r>
            <a:r>
              <a:rPr lang="en-US" sz="2800" b="1" i="1" u="sng" dirty="0" smtClean="0">
                <a:solidFill>
                  <a:schemeClr val="bg1"/>
                </a:solidFill>
              </a:rPr>
              <a:t>VERY</a:t>
            </a:r>
            <a:r>
              <a:rPr lang="en-US" sz="2800" b="1" i="1" dirty="0" smtClean="0">
                <a:solidFill>
                  <a:schemeClr val="bg1"/>
                </a:solidFill>
              </a:rPr>
              <a:t> high</a:t>
            </a:r>
          </a:p>
          <a:p>
            <a:r>
              <a:rPr lang="en-US" sz="2800" b="1" i="1" dirty="0">
                <a:solidFill>
                  <a:schemeClr val="bg1"/>
                </a:solidFill>
              </a:rPr>
              <a:t>o</a:t>
            </a:r>
            <a:r>
              <a:rPr lang="en-US" sz="2800" b="1" i="1" dirty="0" smtClean="0">
                <a:solidFill>
                  <a:schemeClr val="bg1"/>
                </a:solidFill>
              </a:rPr>
              <a:t>n parts of the airframe</a:t>
            </a:r>
          </a:p>
        </p:txBody>
      </p:sp>
    </p:spTree>
    <p:extLst>
      <p:ext uri="{BB962C8B-B14F-4D97-AF65-F5344CB8AC3E}">
        <p14:creationId xmlns:p14="http://schemas.microsoft.com/office/powerpoint/2010/main" val="8617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16"/>
            <a:ext cx="7239000" cy="67997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54728" y="1371600"/>
            <a:ext cx="17130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 </a:t>
            </a:r>
            <a:r>
              <a:rPr lang="en-US" b="1" dirty="0" smtClean="0"/>
              <a:t>0 min 15 sec</a:t>
            </a:r>
          </a:p>
          <a:p>
            <a:endParaRPr lang="en-US" b="1" dirty="0" smtClean="0"/>
          </a:p>
          <a:p>
            <a:r>
              <a:rPr lang="en-US" b="1" dirty="0"/>
              <a:t> </a:t>
            </a:r>
            <a:r>
              <a:rPr lang="en-US" b="1" dirty="0" smtClean="0"/>
              <a:t>    1,000 mph</a:t>
            </a:r>
          </a:p>
          <a:p>
            <a:r>
              <a:rPr lang="en-US" b="1" dirty="0" smtClean="0"/>
              <a:t>44,000 feet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 smtClean="0"/>
              <a:t>Starting </a:t>
            </a:r>
            <a:r>
              <a:rPr lang="en-US" b="1" dirty="0" err="1" smtClean="0"/>
              <a:t>pullup</a:t>
            </a:r>
            <a:endParaRPr lang="en-US" b="1" dirty="0" smtClean="0"/>
          </a:p>
          <a:p>
            <a:r>
              <a:rPr lang="en-US" b="1" dirty="0" smtClean="0"/>
              <a:t>to climb attitude</a:t>
            </a:r>
          </a:p>
          <a:p>
            <a:endParaRPr lang="en-US" b="1" dirty="0"/>
          </a:p>
          <a:p>
            <a:endParaRPr lang="en-US" b="1" dirty="0" smtClean="0"/>
          </a:p>
          <a:p>
            <a:r>
              <a:rPr lang="en-US" b="1" dirty="0" smtClean="0"/>
              <a:t>Acceleration</a:t>
            </a:r>
          </a:p>
          <a:p>
            <a:r>
              <a:rPr lang="en-US" b="1" dirty="0"/>
              <a:t>i</a:t>
            </a:r>
            <a:r>
              <a:rPr lang="en-US" b="1" dirty="0" smtClean="0"/>
              <a:t>ncreasing</a:t>
            </a:r>
          </a:p>
          <a:p>
            <a:r>
              <a:rPr lang="en-US" b="1" dirty="0" smtClean="0"/>
              <a:t>as fuel burns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352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1168"/>
            <a:ext cx="9144000" cy="731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799" y="96570"/>
            <a:ext cx="47093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chemeClr val="bg1"/>
                </a:solidFill>
              </a:rPr>
              <a:t>… Those parts heat to 1,200º F</a:t>
            </a:r>
          </a:p>
          <a:p>
            <a:r>
              <a:rPr lang="en-US" sz="2800" b="1" i="1" dirty="0">
                <a:solidFill>
                  <a:schemeClr val="bg1"/>
                </a:solidFill>
              </a:rPr>
              <a:t>a</a:t>
            </a:r>
            <a:r>
              <a:rPr lang="en-US" sz="2800" b="1" i="1" dirty="0" smtClean="0">
                <a:solidFill>
                  <a:schemeClr val="bg1"/>
                </a:solidFill>
              </a:rPr>
              <a:t>nd glow dull red</a:t>
            </a:r>
            <a:endParaRPr lang="en-US" sz="2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6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5" y="0"/>
            <a:ext cx="8354108" cy="685799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240280" y="2262643"/>
            <a:ext cx="304800" cy="301752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240280" y="4663440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199" y="333479"/>
            <a:ext cx="22156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5:20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158,500 </a:t>
            </a:r>
            <a:r>
              <a:rPr lang="en-US" sz="3600" b="1" dirty="0" err="1" smtClean="0">
                <a:solidFill>
                  <a:srgbClr val="FF0000"/>
                </a:solidFill>
              </a:rPr>
              <a:t>ft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r>
              <a:rPr lang="en-US" sz="3600" b="1" dirty="0" smtClean="0">
                <a:solidFill>
                  <a:srgbClr val="FF0000"/>
                </a:solidFill>
              </a:rPr>
              <a:t>3,832 mph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45" y="5669280"/>
            <a:ext cx="6846455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ln w="22225"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Top</a:t>
            </a:r>
            <a:r>
              <a:rPr lang="en-US" sz="3600" b="1" i="1" dirty="0" smtClean="0">
                <a:ln w="25400"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600" b="1" i="1" dirty="0" smtClean="0">
                <a:ln w="22225"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speed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smtClean="0">
                <a:ln w="22225"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for this flight, Mach 5.45</a:t>
            </a:r>
          </a:p>
          <a:p>
            <a:pPr algn="ctr"/>
            <a:r>
              <a:rPr lang="en-US" sz="3600" b="1" i="1" dirty="0" smtClean="0">
                <a:ln w="22225"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Starting Reentry</a:t>
            </a:r>
            <a:endParaRPr lang="en-US" sz="3600" b="1" i="1" dirty="0">
              <a:ln w="22225"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0000">
            <a:off x="1783080" y="2255023"/>
            <a:ext cx="1219202" cy="3169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0000">
            <a:off x="1834013" y="4538413"/>
            <a:ext cx="1219202" cy="57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4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5" y="0"/>
            <a:ext cx="8354108" cy="685799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075688" y="2587752"/>
            <a:ext cx="304800" cy="301752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075688" y="4617720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199" y="333479"/>
            <a:ext cx="22156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5:30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123,000 </a:t>
            </a:r>
            <a:r>
              <a:rPr lang="en-US" sz="3600" b="1" dirty="0" err="1" smtClean="0">
                <a:solidFill>
                  <a:srgbClr val="FF0000"/>
                </a:solidFill>
              </a:rPr>
              <a:t>ft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r>
              <a:rPr lang="en-US" sz="3600" b="1" dirty="0" smtClean="0">
                <a:solidFill>
                  <a:srgbClr val="FF0000"/>
                </a:solidFill>
              </a:rPr>
              <a:t>3,675 mph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903893"/>
            <a:ext cx="4304127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Beginning </a:t>
            </a:r>
            <a:r>
              <a:rPr lang="en-US" sz="2800" b="1" dirty="0" err="1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pullup</a:t>
            </a:r>
            <a:r>
              <a:rPr lang="en-US" sz="2800" b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in reentry,</a:t>
            </a:r>
          </a:p>
          <a:p>
            <a:r>
              <a:rPr lang="en-US" sz="2800" b="1" dirty="0" err="1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Pullup</a:t>
            </a:r>
            <a:r>
              <a:rPr lang="en-US" sz="2800" b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G force 1G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0000">
            <a:off x="1618487" y="2580132"/>
            <a:ext cx="1219202" cy="3169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0000">
            <a:off x="1682269" y="4483608"/>
            <a:ext cx="1219202" cy="57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2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" y="-1221"/>
            <a:ext cx="8354108" cy="685799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872672" y="3065775"/>
            <a:ext cx="304800" cy="301752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874520" y="4581144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199" y="333479"/>
            <a:ext cx="22156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5:40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93,000 </a:t>
            </a:r>
            <a:r>
              <a:rPr lang="en-US" sz="3600" b="1" dirty="0" err="1" smtClean="0">
                <a:solidFill>
                  <a:srgbClr val="FF0000"/>
                </a:solidFill>
              </a:rPr>
              <a:t>ft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r>
              <a:rPr lang="en-US" sz="3600" b="1" dirty="0" smtClean="0">
                <a:solidFill>
                  <a:srgbClr val="FF0000"/>
                </a:solidFill>
              </a:rPr>
              <a:t>3,400 mph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44" y="5780781"/>
            <a:ext cx="4865255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Reentry </a:t>
            </a:r>
            <a:r>
              <a:rPr lang="en-US" sz="3200" b="1" i="1" dirty="0" err="1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pullup</a:t>
            </a:r>
            <a:r>
              <a:rPr lang="en-US" sz="3200" b="1" i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at 5.0G</a:t>
            </a:r>
          </a:p>
          <a:p>
            <a:pPr algn="ctr"/>
            <a:r>
              <a:rPr lang="en-US" sz="3200" b="1" i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Aerodynamic slowing ~ 3G</a:t>
            </a:r>
            <a:endParaRPr lang="en-US" sz="3200" b="1" i="1" dirty="0">
              <a:ln w="15875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620000">
            <a:off x="1415471" y="3058154"/>
            <a:ext cx="1219202" cy="3169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000">
            <a:off x="1470778" y="4434840"/>
            <a:ext cx="1219202" cy="5730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0" y="6272003"/>
            <a:ext cx="3810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Total load ~ 6G</a:t>
            </a:r>
            <a:endParaRPr lang="en-US" sz="3200" b="1" i="1" dirty="0">
              <a:ln w="15875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61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5" y="0"/>
            <a:ext cx="8354108" cy="685799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676400" y="3328416"/>
            <a:ext cx="304800" cy="301752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673352" y="4543512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199" y="333479"/>
            <a:ext cx="22156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5:50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73,000 </a:t>
            </a:r>
            <a:r>
              <a:rPr lang="en-US" sz="3600" b="1" dirty="0" err="1" smtClean="0">
                <a:solidFill>
                  <a:srgbClr val="FF0000"/>
                </a:solidFill>
              </a:rPr>
              <a:t>ft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r>
              <a:rPr lang="en-US" sz="3600" b="1" dirty="0" smtClean="0">
                <a:solidFill>
                  <a:srgbClr val="FF0000"/>
                </a:solidFill>
              </a:rPr>
              <a:t>2,850 mph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620000">
            <a:off x="1189547" y="3320794"/>
            <a:ext cx="1219202" cy="316993"/>
          </a:xfrm>
          <a:prstGeom prst="rect">
            <a:avLst/>
          </a:prstGeom>
          <a:scene3d>
            <a:camera prst="orthographicFront">
              <a:rot lat="0" lon="0" rev="20099999"/>
            </a:camera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000">
            <a:off x="1227503" y="4398264"/>
            <a:ext cx="1219202" cy="57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7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597" y="0"/>
            <a:ext cx="988489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1800" y="228600"/>
            <a:ext cx="2215671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 w="19050"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5:50</a:t>
            </a:r>
          </a:p>
          <a:p>
            <a:r>
              <a:rPr lang="en-US" sz="3600" b="1" dirty="0" smtClean="0">
                <a:ln w="19050"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7</a:t>
            </a:r>
            <a:r>
              <a:rPr lang="en-US" sz="3600" b="1" dirty="0">
                <a:ln w="19050"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3</a:t>
            </a:r>
            <a:r>
              <a:rPr lang="en-US" sz="3600" b="1" dirty="0" smtClean="0">
                <a:ln w="19050"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,000 </a:t>
            </a:r>
            <a:r>
              <a:rPr lang="en-US" sz="3600" b="1" dirty="0" err="1" smtClean="0">
                <a:ln w="19050"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 w="19050"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 w="19050"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2,850 mph</a:t>
            </a:r>
            <a:endParaRPr lang="en-US" sz="3600" b="1" dirty="0">
              <a:ln w="19050"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46529" y="235989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X-15 right-side view of Edwards, starting high-G windup turn</a:t>
            </a:r>
          </a:p>
        </p:txBody>
      </p:sp>
    </p:spTree>
    <p:extLst>
      <p:ext uri="{BB962C8B-B14F-4D97-AF65-F5344CB8AC3E}">
        <p14:creationId xmlns:p14="http://schemas.microsoft.com/office/powerpoint/2010/main" val="368814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8" y="0"/>
            <a:ext cx="9928553" cy="6857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2215671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6:00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63,000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2,242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38800" y="5163587"/>
            <a:ext cx="3429000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High-G windup turn</a:t>
            </a:r>
          </a:p>
          <a:p>
            <a:pPr algn="ctr"/>
            <a:r>
              <a:rPr lang="en-US" sz="2800" b="1" i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maximizes slowing</a:t>
            </a:r>
          </a:p>
          <a:p>
            <a:pPr algn="ctr"/>
            <a:r>
              <a:rPr lang="en-US" sz="2800" b="1" i="1" dirty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w</a:t>
            </a:r>
            <a:r>
              <a:rPr lang="en-US" sz="2800" b="1" i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hile turning back</a:t>
            </a:r>
          </a:p>
        </p:txBody>
      </p:sp>
      <p:sp>
        <p:nvSpPr>
          <p:cNvPr id="2" name="Left Arrow 1"/>
          <p:cNvSpPr/>
          <p:nvPr/>
        </p:nvSpPr>
        <p:spPr>
          <a:xfrm>
            <a:off x="4606635" y="5715000"/>
            <a:ext cx="978408" cy="48463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5" name="Oval 4"/>
          <p:cNvSpPr/>
          <p:nvPr/>
        </p:nvSpPr>
        <p:spPr>
          <a:xfrm>
            <a:off x="4267200" y="5486400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9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8" y="0"/>
            <a:ext cx="9928553" cy="6857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2215671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6:10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60,000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1,770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199" y="405825"/>
            <a:ext cx="188385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Mach 3</a:t>
            </a:r>
          </a:p>
        </p:txBody>
      </p:sp>
      <p:sp>
        <p:nvSpPr>
          <p:cNvPr id="5" name="Oval 4"/>
          <p:cNvSpPr/>
          <p:nvPr/>
        </p:nvSpPr>
        <p:spPr>
          <a:xfrm>
            <a:off x="4114798" y="5486400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6198" y="2744926"/>
            <a:ext cx="266700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End of Reentry</a:t>
            </a:r>
          </a:p>
        </p:txBody>
      </p:sp>
    </p:spTree>
    <p:extLst>
      <p:ext uri="{BB962C8B-B14F-4D97-AF65-F5344CB8AC3E}">
        <p14:creationId xmlns:p14="http://schemas.microsoft.com/office/powerpoint/2010/main" val="171174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9" y="0"/>
            <a:ext cx="9928555" cy="6857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2215671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6:20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58,500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1,700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Oval 12"/>
          <p:cNvSpPr/>
          <p:nvPr/>
        </p:nvSpPr>
        <p:spPr>
          <a:xfrm>
            <a:off x="2971800" y="5934456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0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8" y="0"/>
            <a:ext cx="9928553" cy="6857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2215671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6:30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56,550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1,424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199" y="405825"/>
            <a:ext cx="221567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Mach 2</a:t>
            </a:r>
          </a:p>
        </p:txBody>
      </p:sp>
      <p:sp>
        <p:nvSpPr>
          <p:cNvPr id="5" name="Oval 4"/>
          <p:cNvSpPr/>
          <p:nvPr/>
        </p:nvSpPr>
        <p:spPr>
          <a:xfrm>
            <a:off x="1295400" y="5678424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1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97" y="-304800"/>
            <a:ext cx="9197594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8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8" y="0"/>
            <a:ext cx="9928553" cy="6857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2215671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6:40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53,660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1,150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955434" y="5105400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1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9" y="0"/>
            <a:ext cx="9928555" cy="6857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1967205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6:50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50,350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895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1018309" y="4495800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43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9" y="0"/>
            <a:ext cx="9928555" cy="6857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1883849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7:00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47,000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690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1371600" y="4038600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35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9" y="0"/>
            <a:ext cx="9928555" cy="6857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1883849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7:10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43,300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503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199" y="405825"/>
            <a:ext cx="221567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Mach 1</a:t>
            </a:r>
          </a:p>
        </p:txBody>
      </p:sp>
      <p:sp>
        <p:nvSpPr>
          <p:cNvPr id="8" name="Oval 7"/>
          <p:cNvSpPr/>
          <p:nvPr/>
        </p:nvSpPr>
        <p:spPr>
          <a:xfrm>
            <a:off x="1731448" y="3867912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40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9" y="0"/>
            <a:ext cx="9928555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1883849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7:20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39,725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418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2125932" y="3749040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199" y="405825"/>
            <a:ext cx="967740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“Going to jettison” … Chase 4 (F-104B) joining up</a:t>
            </a:r>
          </a:p>
        </p:txBody>
      </p:sp>
    </p:spTree>
    <p:extLst>
      <p:ext uri="{BB962C8B-B14F-4D97-AF65-F5344CB8AC3E}">
        <p14:creationId xmlns:p14="http://schemas.microsoft.com/office/powerpoint/2010/main" val="202442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9" y="0"/>
            <a:ext cx="9928555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1883849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7:30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36,420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367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2514600" y="3630168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0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9" y="0"/>
            <a:ext cx="9928555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1883849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7:40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33,400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350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3071091" y="3447288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36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9" y="0"/>
            <a:ext cx="9928555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1883849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7:50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30,500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345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3505200" y="3300984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199" y="405825"/>
            <a:ext cx="373380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High Key for landing</a:t>
            </a:r>
          </a:p>
        </p:txBody>
      </p:sp>
    </p:spTree>
    <p:extLst>
      <p:ext uri="{BB962C8B-B14F-4D97-AF65-F5344CB8AC3E}">
        <p14:creationId xmlns:p14="http://schemas.microsoft.com/office/powerpoint/2010/main" val="181449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9" y="0"/>
            <a:ext cx="9928555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1883849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8:00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27,770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345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060881" y="3124200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383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9" y="0"/>
            <a:ext cx="9928555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1883849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8:10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25,250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345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4419600" y="2999232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5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3032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54728" y="1371600"/>
            <a:ext cx="17130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 </a:t>
            </a:r>
            <a:r>
              <a:rPr lang="en-US" b="1" dirty="0" smtClean="0"/>
              <a:t>0 min 30 sec</a:t>
            </a:r>
          </a:p>
          <a:p>
            <a:endParaRPr lang="en-US" b="1" dirty="0" smtClean="0"/>
          </a:p>
          <a:p>
            <a:r>
              <a:rPr lang="en-US" b="1" dirty="0"/>
              <a:t> </a:t>
            </a:r>
            <a:r>
              <a:rPr lang="en-US" b="1" dirty="0" smtClean="0"/>
              <a:t>    1,365 mph</a:t>
            </a:r>
          </a:p>
          <a:p>
            <a:r>
              <a:rPr lang="en-US" b="1" dirty="0" smtClean="0"/>
              <a:t>55,000 feet</a:t>
            </a:r>
          </a:p>
          <a:p>
            <a:endParaRPr lang="en-US" b="1" dirty="0"/>
          </a:p>
          <a:p>
            <a:r>
              <a:rPr lang="en-US" b="1" dirty="0" smtClean="0"/>
              <a:t>Sky going to</a:t>
            </a:r>
          </a:p>
          <a:p>
            <a:r>
              <a:rPr lang="en-US" b="1" dirty="0"/>
              <a:t>b</a:t>
            </a:r>
            <a:r>
              <a:rPr lang="en-US" b="1" dirty="0" smtClean="0"/>
              <a:t>lack,</a:t>
            </a:r>
          </a:p>
          <a:p>
            <a:endParaRPr lang="en-US" b="1" dirty="0"/>
          </a:p>
          <a:p>
            <a:r>
              <a:rPr lang="en-US" b="1" dirty="0" smtClean="0"/>
              <a:t>Acceleration</a:t>
            </a:r>
          </a:p>
          <a:p>
            <a:r>
              <a:rPr lang="en-US" b="1" dirty="0"/>
              <a:t>i</a:t>
            </a:r>
            <a:r>
              <a:rPr lang="en-US" b="1" dirty="0" smtClean="0"/>
              <a:t>ncreasing,</a:t>
            </a:r>
          </a:p>
          <a:p>
            <a:r>
              <a:rPr lang="en-US" b="1" dirty="0" smtClean="0"/>
              <a:t>will reach 4G</a:t>
            </a:r>
          </a:p>
          <a:p>
            <a:r>
              <a:rPr lang="en-US" b="1" dirty="0"/>
              <a:t>b</a:t>
            </a:r>
            <a:r>
              <a:rPr lang="en-US" b="1" dirty="0" smtClean="0"/>
              <a:t>efore shutdown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97"/>
            <a:ext cx="7230325" cy="679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3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9" y="0"/>
            <a:ext cx="9928555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1883849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8:20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22,725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345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876800" y="2852928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0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9" y="0"/>
            <a:ext cx="9928555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1883849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8:30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20,200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345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421745" y="2667000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44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9" y="0"/>
            <a:ext cx="9928555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1883849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8:40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17,675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345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5956160" y="2516326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73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9" y="0"/>
            <a:ext cx="9928555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1883849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8:50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15,150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345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6324600" y="2243761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5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9" y="0"/>
            <a:ext cx="9928555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1883849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9:00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12,625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345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6553200" y="1706418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9" y="0"/>
            <a:ext cx="9928555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1883849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9:10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10,100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345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6501384" y="1295400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0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9" y="0"/>
            <a:ext cx="9928555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1863011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9:20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7,580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345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6324600" y="990600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8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9" y="0"/>
            <a:ext cx="9928555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1863011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9:30</a:t>
            </a:r>
          </a:p>
          <a:p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5,050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345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6019800" y="786384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35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9" y="0"/>
            <a:ext cx="9928555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1863011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9:40</a:t>
            </a:r>
          </a:p>
          <a:p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3,375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327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225473" y="992909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198" y="405825"/>
            <a:ext cx="601980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Starting landing flare, 1.5 G </a:t>
            </a:r>
            <a:r>
              <a:rPr lang="en-US" sz="3200" b="1" i="1" dirty="0" err="1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pullup</a:t>
            </a:r>
            <a:endParaRPr lang="en-US" sz="3200" b="1" i="1" dirty="0" smtClean="0">
              <a:ln w="15875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081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9" y="0"/>
            <a:ext cx="9928555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1883849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9:50</a:t>
            </a:r>
          </a:p>
          <a:p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2,770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295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105400" y="1253836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198" y="405825"/>
            <a:ext cx="457200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3</a:t>
            </a:r>
            <a:r>
              <a:rPr lang="en-US" sz="3200" b="1" i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0 seconds to touchdown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139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773" y="-304800"/>
            <a:ext cx="9578001" cy="731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2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515" y="0"/>
            <a:ext cx="9928555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1883849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10:00</a:t>
            </a:r>
          </a:p>
          <a:p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2,400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260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953000" y="1587532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983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9" y="0"/>
            <a:ext cx="9928555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9" y="0"/>
            <a:ext cx="9928555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1883849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10:10</a:t>
            </a:r>
          </a:p>
          <a:p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2,250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230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876800" y="1836870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198" y="405825"/>
            <a:ext cx="457200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10 seconds to touchdown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133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-0033-11_landing_clip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717.35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5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9000">
        <p:fade/>
      </p:transition>
    </mc:Choice>
    <mc:Fallback xmlns="">
      <p:transition spd="med" advClick="0" advTm="2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53127" y="5562600"/>
            <a:ext cx="61804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 smtClean="0"/>
              <a:t>Encore…</a:t>
            </a:r>
          </a:p>
          <a:p>
            <a:pPr algn="ctr"/>
            <a:r>
              <a:rPr lang="en-US" sz="3600" b="1" i="1" dirty="0" smtClean="0"/>
              <a:t>A second video clip of landing…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9242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2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m-0033-10_landi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boar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9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0">
        <p:fade/>
      </p:transition>
    </mc:Choice>
    <mc:Fallback xmlns="">
      <p:transition spd="med" advClick="0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41" y="0"/>
            <a:ext cx="7301007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07514" y="1371599"/>
            <a:ext cx="1913674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</a:t>
            </a:r>
            <a:r>
              <a:rPr lang="en-US" sz="2000" dirty="0" smtClean="0"/>
              <a:t> </a:t>
            </a:r>
            <a:r>
              <a:rPr lang="en-US" sz="2000" b="1" dirty="0" smtClean="0"/>
              <a:t>1 min 23.0 sec</a:t>
            </a:r>
          </a:p>
          <a:p>
            <a:endParaRPr lang="en-US" sz="2000" b="1" dirty="0" smtClean="0"/>
          </a:p>
          <a:p>
            <a:r>
              <a:rPr lang="en-US" sz="2000" b="1" dirty="0"/>
              <a:t> </a:t>
            </a:r>
            <a:r>
              <a:rPr lang="en-US" sz="2000" b="1" dirty="0" smtClean="0"/>
              <a:t>   </a:t>
            </a:r>
            <a:r>
              <a:rPr lang="en-US" sz="2000" b="1" dirty="0"/>
              <a:t> </a:t>
            </a:r>
            <a:r>
              <a:rPr lang="en-US" sz="2000" b="1" dirty="0" smtClean="0"/>
              <a:t> 3,545 mph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156,000 feet</a:t>
            </a:r>
          </a:p>
          <a:p>
            <a:endParaRPr lang="en-US" b="1" dirty="0" smtClean="0"/>
          </a:p>
          <a:p>
            <a:endParaRPr lang="en-US" b="1" dirty="0"/>
          </a:p>
          <a:p>
            <a:pPr algn="ctr"/>
            <a:r>
              <a:rPr lang="en-US" b="1" dirty="0" smtClean="0"/>
              <a:t>Acceleration</a:t>
            </a:r>
          </a:p>
          <a:p>
            <a:pPr algn="ctr"/>
            <a:r>
              <a:rPr lang="en-US" b="1" dirty="0"/>
              <a:t>d</a:t>
            </a:r>
            <a:r>
              <a:rPr lang="en-US" b="1" dirty="0" smtClean="0"/>
              <a:t>rops abruptly</a:t>
            </a:r>
          </a:p>
          <a:p>
            <a:pPr algn="ctr"/>
            <a:r>
              <a:rPr lang="en-US" b="1" dirty="0"/>
              <a:t>f</a:t>
            </a:r>
            <a:r>
              <a:rPr lang="en-US" b="1" dirty="0" smtClean="0"/>
              <a:t>rom 4G to 0G</a:t>
            </a:r>
          </a:p>
          <a:p>
            <a:endParaRPr lang="en-US" b="1" dirty="0"/>
          </a:p>
          <a:p>
            <a:endParaRPr lang="en-US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7247995" y="0"/>
            <a:ext cx="1878335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SHUTDOWN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rocket engine burnout</a:t>
            </a:r>
          </a:p>
        </p:txBody>
      </p:sp>
    </p:spTree>
    <p:extLst>
      <p:ext uri="{BB962C8B-B14F-4D97-AF65-F5344CB8AC3E}">
        <p14:creationId xmlns:p14="http://schemas.microsoft.com/office/powerpoint/2010/main" val="291852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9251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48600" y="1143000"/>
            <a:ext cx="137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r>
              <a:rPr lang="en-US" b="1" dirty="0" smtClean="0"/>
              <a:t>half way</a:t>
            </a:r>
          </a:p>
          <a:p>
            <a:pPr algn="ctr"/>
            <a:r>
              <a:rPr lang="en-US" b="1" dirty="0"/>
              <a:t>t</a:t>
            </a:r>
            <a:r>
              <a:rPr lang="en-US" b="1" dirty="0" smtClean="0"/>
              <a:t>o apogee</a:t>
            </a:r>
          </a:p>
        </p:txBody>
      </p:sp>
    </p:spTree>
    <p:extLst>
      <p:ext uri="{BB962C8B-B14F-4D97-AF65-F5344CB8AC3E}">
        <p14:creationId xmlns:p14="http://schemas.microsoft.com/office/powerpoint/2010/main" val="262547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41608</TotalTime>
  <Words>613</Words>
  <Application>Microsoft Office PowerPoint</Application>
  <PresentationFormat>On-screen Show (4:3)</PresentationFormat>
  <Paragraphs>341</Paragraphs>
  <Slides>64</Slides>
  <Notes>64</Notes>
  <HiddenSlides>5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X-15 world altitude record flight</dc:title>
  <dc:creator>Paul</dc:creator>
  <cp:lastModifiedBy>Paul</cp:lastModifiedBy>
  <cp:revision>665</cp:revision>
  <dcterms:created xsi:type="dcterms:W3CDTF">2013-02-15T17:52:08Z</dcterms:created>
  <dcterms:modified xsi:type="dcterms:W3CDTF">2013-04-29T21:20:54Z</dcterms:modified>
</cp:coreProperties>
</file>